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72" r:id="rId11"/>
    <p:sldId id="266" r:id="rId12"/>
    <p:sldId id="276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7F2866A-15D5-4A88-8667-9635C00C4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665DB6A1-ECB3-47EA-9D66-C4BDF4C12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709D035-C09E-4029-AC35-ACCE41160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6EBD-124A-4AC4-9F3C-68E7F5DD717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1CC5120-6CAF-49A1-BDDA-4E8599E3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38B084A-E62C-48CA-BDB2-AE5E3FD6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28BA-DEF3-48E6-B5F3-9BB1BAE7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80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F6308C5-2516-431E-9F35-BD41D373F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8EA7BAE3-6201-45F3-81DB-17D6522CD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EBCD570-AE59-4CCC-BFB8-CFD1EFC6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6EBD-124A-4AC4-9F3C-68E7F5DD717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DE18217-3DDE-4983-8A17-6E8227D8C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FCCF6AF-1072-46C5-A6CC-B4DF2B652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28BA-DEF3-48E6-B5F3-9BB1BAE7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2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B0C4218D-2F6B-44FC-926B-809E9A19D4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5152931B-B0CA-4991-8884-D78F28816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C0CCCE1-7C2A-4F4B-A140-8BE28E95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6EBD-124A-4AC4-9F3C-68E7F5DD717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24F2276-69AF-466C-A3EC-609BC0C0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0F539F5-2E51-40FC-9E37-7104F7C5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28BA-DEF3-48E6-B5F3-9BB1BAE7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35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400AE30-6FC6-4B5F-A847-282A666A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D2BC73B-8F0E-4362-A5BC-EDAE58626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C362B95-66E5-4FED-A89F-805DA0174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6EBD-124A-4AC4-9F3C-68E7F5DD717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7BCED66-8FFC-4468-9273-4C6EF620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F0E1202-8F52-4174-978A-E471DC1A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28BA-DEF3-48E6-B5F3-9BB1BAE7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6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9A2239D-268F-4B9A-A159-930811E1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00F271A8-05CA-48DC-B206-7BF1FA483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0DBA60A-6D7C-44B0-85BB-24817F3B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6EBD-124A-4AC4-9F3C-68E7F5DD717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76743D3-5BA3-4769-98B8-E8C08EBE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D28052E-5383-4934-8A6A-B2ACEF1A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28BA-DEF3-48E6-B5F3-9BB1BAE7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54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949C9C2-9FAF-4E6E-BDC4-AF2F037E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0930DAE-ECB8-4996-B512-A2597A341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E4AA5F72-9DBE-4375-8EA9-D6E2366ED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809A9892-1F12-4CBA-BCA3-7799C0C6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6EBD-124A-4AC4-9F3C-68E7F5DD717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F83C57C-579D-41FA-8D90-6A0298BC7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B327A1B9-DBE6-46E1-A0C6-A8A8EEFB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28BA-DEF3-48E6-B5F3-9BB1BAE7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77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0278654-1870-42D6-8AFB-B54410B9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3D51D5C-5B5A-4C04-8E2F-CA570DC86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8E44854F-6592-47D1-9292-D32974F2F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7DE27D5D-8AD0-452F-95C4-9AABEB800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379A04F1-F896-4424-81A3-EA20C12CB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EAEEFF9D-C57C-4CF3-B228-5AFDE9809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6EBD-124A-4AC4-9F3C-68E7F5DD717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E24FBD02-2A9E-47C6-BFE5-FE7F6437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CEF5CE80-B8AB-40F0-A7F9-795E05D5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28BA-DEF3-48E6-B5F3-9BB1BAE7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26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2752A4C-D80B-4F91-9598-5AB2F57A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42D0F229-17F9-4CB7-B59A-1E84B48D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6EBD-124A-4AC4-9F3C-68E7F5DD717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AD43D3CE-D566-4A84-8B15-F7DFC45C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14447AD4-5F1B-4DC5-BFB1-096CC144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28BA-DEF3-48E6-B5F3-9BB1BAE7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20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276CB6C9-CD4A-434C-849D-24F7150A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6EBD-124A-4AC4-9F3C-68E7F5DD717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93319D2C-F85A-4B1A-8175-65F62E03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767E0EF5-FAC9-41D5-9E87-E82E17932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28BA-DEF3-48E6-B5F3-9BB1BAE7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9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6E57070-53C4-42A9-A5EC-CA328F89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A5AE08E-61C6-4876-89E3-DB2881288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2CFF3E82-18AE-4D87-8340-F96D4C2B9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9B6FFD1-11D9-42E7-911A-12573D008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6EBD-124A-4AC4-9F3C-68E7F5DD717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9998698-932C-4408-BD84-B353501D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D10F3ECD-5D07-404E-A9AB-406297AD4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28BA-DEF3-48E6-B5F3-9BB1BAE7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89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F439783-732A-4832-B759-F6197026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FAD4BCBA-DAA5-4394-8EAA-27E284A00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039FEEF-BE8E-443D-890A-8A2771181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303964A-A66F-45D8-9DDC-1307E5D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6EBD-124A-4AC4-9F3C-68E7F5DD717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402A118-CCD9-4744-B6D3-50757F570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C04341D-143B-4C2D-9510-2778938B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28BA-DEF3-48E6-B5F3-9BB1BAE7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14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1B50D83F-2A30-4DB0-81E0-7ED0265A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30AD2D7D-2D0B-4630-8F0E-4AC5785A4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8E122CC-B6B0-439A-B076-497D16E34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56EBD-124A-4AC4-9F3C-68E7F5DD717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B2337E7-2173-4A78-9F83-B959EBE71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7E0B63F-7FA5-438A-86A9-7AA11D2E1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A28BA-DEF3-48E6-B5F3-9BB1BAE7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21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AE6E2FD3-39AD-47C4-93D3-9DEC9A7EE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"/>
            <a:ext cx="12192000" cy="6858781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A087FA2-14F4-4D4A-B7E2-82BE157DA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813"/>
            <a:ext cx="9144000" cy="2387600"/>
          </a:xfrm>
        </p:spPr>
        <p:txBody>
          <a:bodyPr/>
          <a:lstStyle/>
          <a:p>
            <a:r>
              <a:rPr lang="ro-RO" dirty="0"/>
              <a:t>Turn de control digital</a:t>
            </a:r>
            <a:endParaRPr lang="en-GB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5CBB529C-2C50-444D-925E-FE5B40C82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65413"/>
            <a:ext cx="9144000" cy="1655762"/>
          </a:xfrm>
        </p:spPr>
        <p:txBody>
          <a:bodyPr/>
          <a:lstStyle/>
          <a:p>
            <a:r>
              <a:rPr lang="ro-RO" dirty="0"/>
              <a:t>Inovare la Aeroportul Interanțional Brașov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BD5CF4-D83B-4145-8B3D-5D7075467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28" y="3428609"/>
            <a:ext cx="80962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19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A871131-3461-43B5-9B57-F97A9DA37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781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7FB4090F-2197-4217-812F-05460CA7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670" y="650602"/>
            <a:ext cx="5400555" cy="772299"/>
          </a:xfrm>
        </p:spPr>
        <p:txBody>
          <a:bodyPr>
            <a:normAutofit/>
          </a:bodyPr>
          <a:lstStyle/>
          <a:p>
            <a:r>
              <a:rPr lang="ro-RO" sz="4000" dirty="0"/>
              <a:t>Proiect pilot în Brașov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2738F5-A598-427D-9D85-E3661426F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015" y="1435484"/>
            <a:ext cx="4400550" cy="3438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B27D70-1D09-4E94-8E12-A58ECA54C7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7" t="2779"/>
          <a:stretch/>
        </p:blipFill>
        <p:spPr>
          <a:xfrm>
            <a:off x="5810491" y="1634610"/>
            <a:ext cx="4884517" cy="3354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10D543-1765-4206-91EC-1EBBA2830E7A}"/>
              </a:ext>
            </a:extLst>
          </p:cNvPr>
          <p:cNvSpPr txBox="1"/>
          <p:nvPr/>
        </p:nvSpPr>
        <p:spPr>
          <a:xfrm>
            <a:off x="409936" y="5201215"/>
            <a:ext cx="54005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dirty="0"/>
              <a:t>Elementele cele mai importante:</a:t>
            </a:r>
          </a:p>
          <a:p>
            <a:pPr marL="342900" indent="-342900">
              <a:buAutoNum type="arabicPeriod"/>
            </a:pPr>
            <a:r>
              <a:rPr lang="ro-RO" dirty="0"/>
              <a:t>Vizualizarea aeroportului</a:t>
            </a:r>
          </a:p>
          <a:p>
            <a:pPr marL="342900" indent="-342900">
              <a:buAutoNum type="arabicPeriod"/>
            </a:pPr>
            <a:r>
              <a:rPr lang="ro-RO" sz="1800" dirty="0"/>
              <a:t>Informa</a:t>
            </a:r>
            <a:r>
              <a:rPr lang="ro-RO" dirty="0"/>
              <a:t>ții meteo</a:t>
            </a:r>
          </a:p>
          <a:p>
            <a:pPr marL="342900" indent="-342900">
              <a:buAutoNum type="arabicPeriod"/>
            </a:pPr>
            <a:r>
              <a:rPr lang="ro-RO" sz="1800" dirty="0"/>
              <a:t>Informa</a:t>
            </a:r>
            <a:r>
              <a:rPr lang="ro-RO" dirty="0"/>
              <a:t>ții despre echipamentele de radionavigație</a:t>
            </a:r>
          </a:p>
          <a:p>
            <a:pPr marL="342900" indent="-342900">
              <a:buAutoNum type="arabicPeriod"/>
            </a:pPr>
            <a:r>
              <a:rPr lang="ro-RO" sz="1800" dirty="0"/>
              <a:t>Controlul i</a:t>
            </a:r>
            <a:r>
              <a:rPr lang="ro-RO" dirty="0"/>
              <a:t>luminatului de pistă</a:t>
            </a:r>
            <a:endParaRPr lang="en-GB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F7015-96EB-45CE-86B6-84625EC4DD04}"/>
              </a:ext>
            </a:extLst>
          </p:cNvPr>
          <p:cNvSpPr txBox="1"/>
          <p:nvPr/>
        </p:nvSpPr>
        <p:spPr>
          <a:xfrm>
            <a:off x="5701496" y="5188632"/>
            <a:ext cx="54005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o-RO" sz="1800" dirty="0"/>
          </a:p>
          <a:p>
            <a:pPr marL="342900" indent="-342900">
              <a:buFont typeface="+mj-lt"/>
              <a:buAutoNum type="arabicPeriod" startAt="5"/>
            </a:pPr>
            <a:r>
              <a:rPr lang="ro-RO" dirty="0"/>
              <a:t>Sistem comunicații sol-sol</a:t>
            </a:r>
          </a:p>
          <a:p>
            <a:pPr marL="342900" indent="-342900">
              <a:buAutoNum type="arabicPeriod" startAt="5"/>
            </a:pPr>
            <a:r>
              <a:rPr lang="ro-RO" dirty="0"/>
              <a:t>Sistem comunicații sol-aer-sol</a:t>
            </a:r>
          </a:p>
          <a:p>
            <a:pPr marL="342900" indent="-342900">
              <a:buAutoNum type="arabicPeriod" startAt="5"/>
            </a:pPr>
            <a:r>
              <a:rPr lang="ro-RO" dirty="0"/>
              <a:t>Sisteme de înregistrare</a:t>
            </a:r>
          </a:p>
          <a:p>
            <a:pPr marL="342900" indent="-342900">
              <a:buAutoNum type="arabicPeriod" startAt="5"/>
            </a:pPr>
            <a:r>
              <a:rPr lang="ro-RO" dirty="0"/>
              <a:t>Date de zbor</a:t>
            </a:r>
          </a:p>
        </p:txBody>
      </p:sp>
    </p:spTree>
    <p:extLst>
      <p:ext uri="{BB962C8B-B14F-4D97-AF65-F5344CB8AC3E}">
        <p14:creationId xmlns:p14="http://schemas.microsoft.com/office/powerpoint/2010/main" val="332774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833B43-F35F-49E3-BE94-D16FB2DDE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127" y="1031197"/>
            <a:ext cx="6855167" cy="5700265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3A871131-3461-43B5-9B57-F97A9DA37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781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7FB4090F-2197-4217-812F-05460CA7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44590" cy="772299"/>
          </a:xfrm>
        </p:spPr>
        <p:txBody>
          <a:bodyPr>
            <a:normAutofit/>
          </a:bodyPr>
          <a:lstStyle/>
          <a:p>
            <a:r>
              <a:rPr lang="ro-RO" sz="4000" dirty="0"/>
              <a:t>ExempleLeipzig</a:t>
            </a:r>
            <a:endParaRPr lang="en-GB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DD0F96-5E17-4290-899C-256AA91E9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66" y="1335067"/>
            <a:ext cx="40100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84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A871131-3461-43B5-9B57-F97A9DA37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781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7FB4090F-2197-4217-812F-05460CA7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44590" cy="772299"/>
          </a:xfrm>
        </p:spPr>
        <p:txBody>
          <a:bodyPr>
            <a:normAutofit fontScale="90000"/>
          </a:bodyPr>
          <a:lstStyle/>
          <a:p>
            <a:r>
              <a:rPr lang="ro-RO" sz="4000" dirty="0"/>
              <a:t>Exemple</a:t>
            </a:r>
            <a:br>
              <a:rPr lang="ro-RO" sz="4000" dirty="0"/>
            </a:br>
            <a:r>
              <a:rPr lang="ro-RO" sz="4000" dirty="0"/>
              <a:t>Leibzig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F98D4-775A-428F-B5C6-6B17ABFFD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578" y="365125"/>
            <a:ext cx="3882297" cy="6157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C491F0-B712-471F-B3F0-2A1DA3327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30" y="1659700"/>
            <a:ext cx="3371850" cy="4371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79A110-BBC7-4CB3-ACE0-7D9C71BBE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600" y="1976978"/>
            <a:ext cx="43719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09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8BC2F9-D22C-4228-AE5D-D40D79F7B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0581"/>
            <a:ext cx="12192000" cy="4155047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3A871131-3461-43B5-9B57-F97A9DA37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"/>
            <a:ext cx="12192000" cy="6858781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7FB4090F-2197-4217-812F-05460CA7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44590" cy="772299"/>
          </a:xfrm>
        </p:spPr>
        <p:txBody>
          <a:bodyPr>
            <a:normAutofit/>
          </a:bodyPr>
          <a:lstStyle/>
          <a:p>
            <a:r>
              <a:rPr lang="ro-RO" sz="4000" dirty="0"/>
              <a:t>Avantaje</a:t>
            </a:r>
            <a:endParaRPr lang="en-GB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46A66-3313-4B5A-9946-F4D297B8BADE}"/>
              </a:ext>
            </a:extLst>
          </p:cNvPr>
          <p:cNvSpPr txBox="1"/>
          <p:nvPr/>
        </p:nvSpPr>
        <p:spPr>
          <a:xfrm>
            <a:off x="1993740" y="1137424"/>
            <a:ext cx="6186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o-RO" dirty="0"/>
              <a:t>Reducerea costurilor</a:t>
            </a:r>
            <a:endParaRPr lang="ro-RO" sz="1800" dirty="0"/>
          </a:p>
          <a:p>
            <a:pPr marL="342900" indent="-342900">
              <a:buAutoNum type="arabicPeriod"/>
            </a:pPr>
            <a:r>
              <a:rPr lang="ro-RO" sz="1800" dirty="0"/>
              <a:t>Înbunătățirea siguranței – prin realitatea augmentată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36886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FB4090F-2197-4217-812F-05460CA7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44590" cy="772299"/>
          </a:xfrm>
        </p:spPr>
        <p:txBody>
          <a:bodyPr>
            <a:normAutofit/>
          </a:bodyPr>
          <a:lstStyle/>
          <a:p>
            <a:r>
              <a:rPr lang="ro-RO" sz="4000" dirty="0"/>
              <a:t>Avantaje</a:t>
            </a:r>
            <a:endParaRPr lang="en-GB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46A66-3313-4B5A-9946-F4D297B8BADE}"/>
              </a:ext>
            </a:extLst>
          </p:cNvPr>
          <p:cNvSpPr txBox="1"/>
          <p:nvPr/>
        </p:nvSpPr>
        <p:spPr>
          <a:xfrm>
            <a:off x="1993740" y="1137424"/>
            <a:ext cx="6186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o-RO" dirty="0"/>
              <a:t>Reducerea costurilor</a:t>
            </a:r>
            <a:endParaRPr lang="ro-RO" sz="1800" dirty="0"/>
          </a:p>
          <a:p>
            <a:pPr marL="342900" indent="-342900">
              <a:buAutoNum type="arabicPeriod"/>
            </a:pPr>
            <a:r>
              <a:rPr lang="ro-RO" sz="1800" dirty="0"/>
              <a:t>Înbunătățirea siguranței – prin realitatea augmentată</a:t>
            </a:r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0AEBC-7233-4603-908A-8BAA9D02A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9723"/>
            <a:ext cx="12192000" cy="4109883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3A871131-3461-43B5-9B57-F97A9DA37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"/>
            <a:ext cx="12192000" cy="685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03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4F3039-EB96-4458-8EA4-E91ABAFD6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29" y="1800851"/>
            <a:ext cx="11273742" cy="4692024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3A871131-3461-43B5-9B57-F97A9DA37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"/>
            <a:ext cx="12192000" cy="6858781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7FB4090F-2197-4217-812F-05460CA7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44590" cy="772299"/>
          </a:xfrm>
        </p:spPr>
        <p:txBody>
          <a:bodyPr>
            <a:normAutofit/>
          </a:bodyPr>
          <a:lstStyle/>
          <a:p>
            <a:r>
              <a:rPr lang="ro-RO" sz="4000" dirty="0"/>
              <a:t>Concluzii</a:t>
            </a:r>
            <a:endParaRPr lang="en-GB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46A66-3313-4B5A-9946-F4D297B8BADE}"/>
              </a:ext>
            </a:extLst>
          </p:cNvPr>
          <p:cNvSpPr txBox="1"/>
          <p:nvPr/>
        </p:nvSpPr>
        <p:spPr>
          <a:xfrm>
            <a:off x="1993739" y="1137424"/>
            <a:ext cx="7578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o-RO" sz="1800" dirty="0"/>
              <a:t>Turnul digital este solu</a:t>
            </a:r>
            <a:r>
              <a:rPr lang="ro-RO" dirty="0"/>
              <a:t>ția națională pe termen lung</a:t>
            </a:r>
            <a:endParaRPr lang="ro-RO" sz="1800" dirty="0"/>
          </a:p>
          <a:p>
            <a:pPr marL="342900" indent="-342900">
              <a:buAutoNum type="arabicPeriod"/>
            </a:pPr>
            <a:r>
              <a:rPr lang="ro-RO" dirty="0"/>
              <a:t>Turnul digital este singura soluție fezabilă pentru Aeroportul Brașov</a:t>
            </a:r>
            <a:endParaRPr lang="en-GB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A935A4-C044-4A40-BA7E-4DD738959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16" y="196380"/>
            <a:ext cx="3088369" cy="94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4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9FF270-7806-499D-A7AD-68145F4B5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413"/>
            <a:ext cx="12192000" cy="3810587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3A871131-3461-43B5-9B57-F97A9DA37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781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7FB4090F-2197-4217-812F-05460CA7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44590" cy="772299"/>
          </a:xfrm>
        </p:spPr>
        <p:txBody>
          <a:bodyPr>
            <a:normAutofit/>
          </a:bodyPr>
          <a:lstStyle/>
          <a:p>
            <a:r>
              <a:rPr lang="ro-RO" sz="4000" dirty="0"/>
              <a:t>Agenda</a:t>
            </a:r>
            <a:endParaRPr lang="en-GB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DE557-931D-41D6-BFBC-6669E704030F}"/>
              </a:ext>
            </a:extLst>
          </p:cNvPr>
          <p:cNvSpPr txBox="1"/>
          <p:nvPr/>
        </p:nvSpPr>
        <p:spPr>
          <a:xfrm>
            <a:off x="2850995" y="997465"/>
            <a:ext cx="5486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o-RO" sz="2400" dirty="0"/>
              <a:t>Controlul Traficului Aerian în România</a:t>
            </a:r>
          </a:p>
          <a:p>
            <a:pPr marL="342900" indent="-342900">
              <a:buAutoNum type="arabicPeriod"/>
            </a:pPr>
            <a:r>
              <a:rPr lang="ro-RO" sz="2400" dirty="0"/>
              <a:t>Formularea Problemei</a:t>
            </a:r>
          </a:p>
          <a:p>
            <a:pPr marL="342900" indent="-342900">
              <a:buAutoNum type="arabicPeriod"/>
            </a:pPr>
            <a:r>
              <a:rPr lang="ro-RO" sz="2400" dirty="0"/>
              <a:t>Soluția identificată</a:t>
            </a:r>
          </a:p>
          <a:p>
            <a:pPr marL="342900" indent="-342900">
              <a:buAutoNum type="arabicPeriod"/>
            </a:pPr>
            <a:r>
              <a:rPr lang="ro-RO" sz="2400" dirty="0"/>
              <a:t>Descrierea și avantajele turnului digital</a:t>
            </a:r>
          </a:p>
          <a:p>
            <a:pPr marL="342900" indent="-342900">
              <a:buAutoNum type="arabicPeriod"/>
            </a:pPr>
            <a:r>
              <a:rPr lang="ro-RO" sz="2400" dirty="0"/>
              <a:t>Exemple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7669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E9E49F-1FCD-4D09-865D-8A25C482E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9" y="3567515"/>
            <a:ext cx="3618454" cy="23736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28FD80-FA00-4FCB-B6BD-C45F046F5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73" y="3567515"/>
            <a:ext cx="3618454" cy="23736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C705F6-CCA0-44AF-84AB-0D9C3DC18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27" y="3567514"/>
            <a:ext cx="3618454" cy="2373665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7FB4090F-2197-4217-812F-05460CA7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670" y="650602"/>
            <a:ext cx="5400555" cy="772299"/>
          </a:xfrm>
        </p:spPr>
        <p:txBody>
          <a:bodyPr>
            <a:normAutofit fontScale="90000"/>
          </a:bodyPr>
          <a:lstStyle/>
          <a:p>
            <a:r>
              <a:rPr lang="ro-RO" sz="4000" dirty="0"/>
              <a:t>Controlul Traficului Aerian -</a:t>
            </a: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8E4431-094E-49FE-9B44-E7C140B42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54" y="114376"/>
            <a:ext cx="2013994" cy="10724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3374D1F-B736-4EAA-99BE-1C2F29330DCE}"/>
              </a:ext>
            </a:extLst>
          </p:cNvPr>
          <p:cNvSpPr txBox="1"/>
          <p:nvPr/>
        </p:nvSpPr>
        <p:spPr>
          <a:xfrm>
            <a:off x="2489121" y="1525711"/>
            <a:ext cx="7117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o-RO" sz="2400" dirty="0"/>
              <a:t>Spațiul Aerian Superior FIR – Centrul de control BCC</a:t>
            </a:r>
          </a:p>
          <a:p>
            <a:pPr marL="342900" indent="-342900">
              <a:buAutoNum type="arabicPeriod"/>
            </a:pPr>
            <a:r>
              <a:rPr lang="ro-RO" sz="2400" dirty="0"/>
              <a:t>Spațiul Terminal de Aeroport TMA – Turn de control</a:t>
            </a:r>
          </a:p>
          <a:p>
            <a:pPr marL="2628900" lvl="5" indent="-342900">
              <a:buFontTx/>
              <a:buChar char="-"/>
            </a:pPr>
            <a:r>
              <a:rPr lang="ro-RO" sz="2400" dirty="0"/>
              <a:t>16 aeroporturi existente</a:t>
            </a:r>
          </a:p>
          <a:p>
            <a:pPr marL="2628900" lvl="5" indent="-342900">
              <a:buFontTx/>
              <a:buChar char="-"/>
            </a:pPr>
            <a:r>
              <a:rPr lang="ro-RO" sz="2400" dirty="0"/>
              <a:t>1 aeroport în implementare</a:t>
            </a:r>
            <a:endParaRPr lang="en-GB" sz="2400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3A871131-3461-43B5-9B57-F97A9DA37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6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E9E49F-1FCD-4D09-865D-8A25C482E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9" y="3567515"/>
            <a:ext cx="3618454" cy="23736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28FD80-FA00-4FCB-B6BD-C45F046F5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73" y="3567515"/>
            <a:ext cx="3618454" cy="23736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C705F6-CCA0-44AF-84AB-0D9C3DC18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27" y="3567514"/>
            <a:ext cx="3618454" cy="2373665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7FB4090F-2197-4217-812F-05460CA7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670" y="650602"/>
            <a:ext cx="5400555" cy="772299"/>
          </a:xfrm>
        </p:spPr>
        <p:txBody>
          <a:bodyPr>
            <a:normAutofit fontScale="90000"/>
          </a:bodyPr>
          <a:lstStyle/>
          <a:p>
            <a:r>
              <a:rPr lang="ro-RO" sz="4000" dirty="0"/>
              <a:t>Controlul Traficului Aerian -</a:t>
            </a: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8E4431-094E-49FE-9B44-E7C140B42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54" y="114376"/>
            <a:ext cx="2013994" cy="10724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3374D1F-B736-4EAA-99BE-1C2F29330DCE}"/>
              </a:ext>
            </a:extLst>
          </p:cNvPr>
          <p:cNvSpPr txBox="1"/>
          <p:nvPr/>
        </p:nvSpPr>
        <p:spPr>
          <a:xfrm>
            <a:off x="2489121" y="1525711"/>
            <a:ext cx="7117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o-RO" sz="2400" dirty="0"/>
              <a:t>Veniturile generate de controlul traficului aerian sunt direct proporționale cu traficul aerian</a:t>
            </a:r>
          </a:p>
          <a:p>
            <a:pPr marL="342900" indent="-342900">
              <a:buAutoNum type="arabicPeriod"/>
            </a:pPr>
            <a:r>
              <a:rPr lang="ro-RO" sz="2400" dirty="0"/>
              <a:t>Costurile nu sunt proporționale</a:t>
            </a:r>
            <a:endParaRPr lang="en-GB" sz="2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07BA2B-8C1F-4587-9303-300E0929E742}"/>
              </a:ext>
            </a:extLst>
          </p:cNvPr>
          <p:cNvSpPr/>
          <p:nvPr/>
        </p:nvSpPr>
        <p:spPr>
          <a:xfrm>
            <a:off x="277792" y="3408743"/>
            <a:ext cx="11586259" cy="132534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CE42F7-16B0-45A3-BE6C-AE52EA7DDD05}"/>
              </a:ext>
            </a:extLst>
          </p:cNvPr>
          <p:cNvSpPr/>
          <p:nvPr/>
        </p:nvSpPr>
        <p:spPr>
          <a:xfrm>
            <a:off x="1095336" y="4777121"/>
            <a:ext cx="2787570" cy="132534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8E6900-6800-45D6-BB07-E608A223FD6A}"/>
              </a:ext>
            </a:extLst>
          </p:cNvPr>
          <p:cNvSpPr/>
          <p:nvPr/>
        </p:nvSpPr>
        <p:spPr>
          <a:xfrm>
            <a:off x="8426087" y="4762239"/>
            <a:ext cx="2787570" cy="132534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8A5B61-3688-45D1-A90B-0BBADCE4F234}"/>
              </a:ext>
            </a:extLst>
          </p:cNvPr>
          <p:cNvSpPr/>
          <p:nvPr/>
        </p:nvSpPr>
        <p:spPr>
          <a:xfrm>
            <a:off x="4713790" y="4788623"/>
            <a:ext cx="2787570" cy="132534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5B8285-694F-46ED-9FA1-12B8541BFB68}"/>
              </a:ext>
            </a:extLst>
          </p:cNvPr>
          <p:cNvSpPr txBox="1"/>
          <p:nvPr/>
        </p:nvSpPr>
        <p:spPr>
          <a:xfrm>
            <a:off x="1786440" y="6207398"/>
            <a:ext cx="190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BUC, CLJ , IAS</a:t>
            </a:r>
            <a:endParaRPr lang="en-GB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3A871131-3461-43B5-9B57-F97A9DA37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A871131-3461-43B5-9B57-F97A9DA37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781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7FB4090F-2197-4217-812F-05460CA7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670" y="650602"/>
            <a:ext cx="5400555" cy="772299"/>
          </a:xfrm>
        </p:spPr>
        <p:txBody>
          <a:bodyPr>
            <a:normAutofit fontScale="90000"/>
          </a:bodyPr>
          <a:lstStyle/>
          <a:p>
            <a:r>
              <a:rPr lang="ro-RO" sz="4000" dirty="0"/>
              <a:t>Controlul Traficului Aerian -</a:t>
            </a: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8E4431-094E-49FE-9B44-E7C140B42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54" y="114376"/>
            <a:ext cx="2013994" cy="10724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5B8285-694F-46ED-9FA1-12B8541BFB68}"/>
              </a:ext>
            </a:extLst>
          </p:cNvPr>
          <p:cNvSpPr txBox="1"/>
          <p:nvPr/>
        </p:nvSpPr>
        <p:spPr>
          <a:xfrm>
            <a:off x="1230855" y="5500923"/>
            <a:ext cx="4695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Numarul DSNA cu profit: 3</a:t>
            </a:r>
          </a:p>
          <a:p>
            <a:r>
              <a:rPr lang="ro-RO" dirty="0"/>
              <a:t>Numarul DSNA cu pierderi: 13+1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19B797-81D3-4D27-AA19-22B8A3B80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396" y="1571213"/>
            <a:ext cx="7691658" cy="372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2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E9E49F-1FCD-4D09-865D-8A25C482E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9" y="3567515"/>
            <a:ext cx="3618454" cy="23736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28FD80-FA00-4FCB-B6BD-C45F046F5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73" y="3567515"/>
            <a:ext cx="3618454" cy="23736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C705F6-CCA0-44AF-84AB-0D9C3DC18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27" y="3567514"/>
            <a:ext cx="3618454" cy="2373665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7FB4090F-2197-4217-812F-05460CA7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670" y="650602"/>
            <a:ext cx="5400555" cy="772299"/>
          </a:xfrm>
        </p:spPr>
        <p:txBody>
          <a:bodyPr>
            <a:normAutofit/>
          </a:bodyPr>
          <a:lstStyle/>
          <a:p>
            <a:r>
              <a:rPr lang="ro-RO" sz="4000" dirty="0"/>
              <a:t>Formularea problemei</a:t>
            </a:r>
            <a:endParaRPr lang="en-GB" sz="4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07BA2B-8C1F-4587-9303-300E0929E742}"/>
              </a:ext>
            </a:extLst>
          </p:cNvPr>
          <p:cNvSpPr/>
          <p:nvPr/>
        </p:nvSpPr>
        <p:spPr>
          <a:xfrm>
            <a:off x="277792" y="3408743"/>
            <a:ext cx="11586259" cy="132534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D6D975-C055-4FDB-B1A3-7C6D2AB49350}"/>
              </a:ext>
            </a:extLst>
          </p:cNvPr>
          <p:cNvSpPr/>
          <p:nvPr/>
        </p:nvSpPr>
        <p:spPr>
          <a:xfrm>
            <a:off x="277792" y="4729743"/>
            <a:ext cx="11586259" cy="132534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695337-1CC6-4C7F-B47F-6E137405F477}"/>
              </a:ext>
            </a:extLst>
          </p:cNvPr>
          <p:cNvSpPr txBox="1"/>
          <p:nvPr/>
        </p:nvSpPr>
        <p:spPr>
          <a:xfrm>
            <a:off x="1844836" y="1970815"/>
            <a:ext cx="867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/>
              <a:t>Cum se poate eficientiza controlul traficului aerian pe aeroporturi?</a:t>
            </a:r>
            <a:endParaRPr lang="en-GB" sz="2400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3A871131-3461-43B5-9B57-F97A9DA37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FB4090F-2197-4217-812F-05460CA7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670" y="650602"/>
            <a:ext cx="5400555" cy="772299"/>
          </a:xfrm>
        </p:spPr>
        <p:txBody>
          <a:bodyPr>
            <a:normAutofit/>
          </a:bodyPr>
          <a:lstStyle/>
          <a:p>
            <a:r>
              <a:rPr lang="ro-RO" sz="4000" dirty="0"/>
              <a:t>Soluția</a:t>
            </a:r>
            <a:endParaRPr lang="en-GB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695337-1CC6-4C7F-B47F-6E137405F477}"/>
              </a:ext>
            </a:extLst>
          </p:cNvPr>
          <p:cNvSpPr txBox="1"/>
          <p:nvPr/>
        </p:nvSpPr>
        <p:spPr>
          <a:xfrm>
            <a:off x="2456042" y="1548950"/>
            <a:ext cx="7117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/>
              <a:t>Similar cu spațiul aerian superior, trebuie înființat un singur centru de control pentru toate aeroporturile.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46EC6-D5CC-4575-AEC5-3E0F41809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14" y="2575285"/>
            <a:ext cx="10829925" cy="3200400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3A871131-3461-43B5-9B57-F97A9DA37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5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A871131-3461-43B5-9B57-F97A9DA37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781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7FB4090F-2197-4217-812F-05460CA7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670" y="650602"/>
            <a:ext cx="7078884" cy="772299"/>
          </a:xfrm>
        </p:spPr>
        <p:txBody>
          <a:bodyPr>
            <a:normAutofit/>
          </a:bodyPr>
          <a:lstStyle/>
          <a:p>
            <a:r>
              <a:rPr lang="ro-RO" sz="4000" dirty="0"/>
              <a:t>Turnul digital – centrul de control</a:t>
            </a:r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A2235-9E66-464F-ABA8-CF551A2B6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4727"/>
            <a:ext cx="7273468" cy="4250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53871F-FC0F-4A0C-94A9-7CE8AF942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331" y="2331520"/>
            <a:ext cx="4398568" cy="2596847"/>
          </a:xfrm>
          <a:prstGeom prst="rect">
            <a:avLst/>
          </a:prstGeom>
        </p:spPr>
      </p:pic>
      <p:sp>
        <p:nvSpPr>
          <p:cNvPr id="9" name="Plus Sign 8">
            <a:extLst>
              <a:ext uri="{FF2B5EF4-FFF2-40B4-BE49-F238E27FC236}">
                <a16:creationId xmlns:a16="http://schemas.microsoft.com/office/drawing/2014/main" id="{228234DC-F16A-49DC-9820-847D876929FB}"/>
              </a:ext>
            </a:extLst>
          </p:cNvPr>
          <p:cNvSpPr/>
          <p:nvPr/>
        </p:nvSpPr>
        <p:spPr>
          <a:xfrm>
            <a:off x="6562846" y="2962259"/>
            <a:ext cx="1215342" cy="125019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2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FB4090F-2197-4217-812F-05460CA7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670" y="650602"/>
            <a:ext cx="7078884" cy="772299"/>
          </a:xfrm>
        </p:spPr>
        <p:txBody>
          <a:bodyPr>
            <a:normAutofit/>
          </a:bodyPr>
          <a:lstStyle/>
          <a:p>
            <a:r>
              <a:rPr lang="ro-RO" sz="4000" dirty="0"/>
              <a:t>Turnul digital – centrul de control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75E464-3F13-418A-8778-7BA1D7659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62" y="1632030"/>
            <a:ext cx="10400789" cy="4140120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3A871131-3461-43B5-9B57-F97A9DA37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00076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211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Temă Office</vt:lpstr>
      <vt:lpstr>Turn de control digital</vt:lpstr>
      <vt:lpstr>Agenda</vt:lpstr>
      <vt:lpstr>Controlul Traficului Aerian -</vt:lpstr>
      <vt:lpstr>Controlul Traficului Aerian -</vt:lpstr>
      <vt:lpstr>Controlul Traficului Aerian -</vt:lpstr>
      <vt:lpstr>Formularea problemei</vt:lpstr>
      <vt:lpstr>Soluția</vt:lpstr>
      <vt:lpstr>Turnul digital – centrul de control</vt:lpstr>
      <vt:lpstr>Turnul digital – centrul de control</vt:lpstr>
      <vt:lpstr>Proiect pilot în Brașov</vt:lpstr>
      <vt:lpstr>ExempleLeipzig</vt:lpstr>
      <vt:lpstr>Exemple Leibzig</vt:lpstr>
      <vt:lpstr>Avantaje</vt:lpstr>
      <vt:lpstr>Avantaje</vt:lpstr>
      <vt:lpstr>Concluzii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Brasov International Airport</dc:title>
  <dc:creator>BARNA JAKAB</dc:creator>
  <cp:lastModifiedBy>BARNA JAKAB</cp:lastModifiedBy>
  <cp:revision>43</cp:revision>
  <dcterms:created xsi:type="dcterms:W3CDTF">2019-09-20T08:31:34Z</dcterms:created>
  <dcterms:modified xsi:type="dcterms:W3CDTF">2020-10-15T10:19:05Z</dcterms:modified>
</cp:coreProperties>
</file>